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3" r:id="rId2"/>
    <p:sldId id="282" r:id="rId3"/>
    <p:sldId id="256" r:id="rId4"/>
    <p:sldId id="257" r:id="rId5"/>
    <p:sldId id="258" r:id="rId6"/>
    <p:sldId id="259" r:id="rId7"/>
    <p:sldId id="260" r:id="rId8"/>
    <p:sldId id="261" r:id="rId9"/>
    <p:sldId id="263" r:id="rId10"/>
    <p:sldId id="262" r:id="rId11"/>
    <p:sldId id="264" r:id="rId12"/>
    <p:sldId id="265" r:id="rId13"/>
    <p:sldId id="266" r:id="rId14"/>
    <p:sldId id="268" r:id="rId15"/>
    <p:sldId id="267" r:id="rId16"/>
    <p:sldId id="276" r:id="rId17"/>
    <p:sldId id="277" r:id="rId18"/>
    <p:sldId id="270" r:id="rId19"/>
    <p:sldId id="271" r:id="rId20"/>
    <p:sldId id="272" r:id="rId21"/>
    <p:sldId id="273" r:id="rId22"/>
    <p:sldId id="275" r:id="rId23"/>
    <p:sldId id="274" r:id="rId24"/>
    <p:sldId id="278" r:id="rId25"/>
    <p:sldId id="279" r:id="rId26"/>
    <p:sldId id="280" r:id="rId27"/>
    <p:sldId id="284" r:id="rId28"/>
    <p:sldId id="285" r:id="rId29"/>
    <p:sldId id="286" r:id="rId30"/>
    <p:sldId id="281" r:id="rId31"/>
    <p:sldId id="287" r:id="rId32"/>
    <p:sldId id="28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gordonleescholarshiplist.weebly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Gordon Lee </a:t>
            </a:r>
            <a:br>
              <a:rPr lang="en-US" dirty="0" smtClean="0"/>
            </a:br>
            <a:r>
              <a:rPr lang="en-US" dirty="0" smtClean="0"/>
              <a:t>high School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Dual Enrollment Information Meeting</a:t>
            </a:r>
          </a:p>
          <a:p>
            <a:pPr algn="l"/>
            <a:r>
              <a:rPr lang="en-US" dirty="0" smtClean="0"/>
              <a:t>January 28, 2016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890" y="1828800"/>
            <a:ext cx="2299537" cy="266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9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and Forecast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1645302"/>
            <a:ext cx="10353762" cy="413731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GA </a:t>
            </a:r>
            <a:r>
              <a:rPr lang="en-US" sz="2800" dirty="0"/>
              <a:t>Northwestern Technical College: English </a:t>
            </a:r>
            <a:r>
              <a:rPr lang="en-US" sz="2800" dirty="0" smtClean="0"/>
              <a:t>1101(53 seniors), </a:t>
            </a:r>
            <a:r>
              <a:rPr lang="en-US" sz="2800" dirty="0"/>
              <a:t>English </a:t>
            </a:r>
            <a:r>
              <a:rPr lang="en-US" sz="2800" dirty="0" smtClean="0"/>
              <a:t>1102 (46 juniors), United States History </a:t>
            </a:r>
            <a:r>
              <a:rPr lang="en-US" sz="2800" dirty="0" smtClean="0"/>
              <a:t>II </a:t>
            </a:r>
            <a:r>
              <a:rPr lang="en-US" sz="2800" dirty="0" smtClean="0"/>
              <a:t>(14), Humanities (39), Psychology(41), Economics (5), College Algebra (1), Foundations of Math (1). </a:t>
            </a:r>
            <a:endParaRPr lang="en-US" sz="2800" dirty="0"/>
          </a:p>
          <a:p>
            <a:r>
              <a:rPr lang="en-US" sz="2800" dirty="0"/>
              <a:t>During the 2015-2016 school year, GLHS offered the following Dual Enrollment courses taught through Dalton State College: College Algebra (20), Statistics (20), Biology I (20) and Biology II (14).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46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318981"/>
            <a:ext cx="10353761" cy="1326321"/>
          </a:xfrm>
        </p:spPr>
        <p:txBody>
          <a:bodyPr/>
          <a:lstStyle/>
          <a:p>
            <a:r>
              <a:rPr lang="en-US" dirty="0" smtClean="0"/>
              <a:t>The Future looks Bright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1246057"/>
            <a:ext cx="10548403" cy="44335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b="1" dirty="0" smtClean="0"/>
          </a:p>
          <a:p>
            <a:r>
              <a:rPr lang="en-US" sz="2800" dirty="0" smtClean="0"/>
              <a:t> We have been very careful to add courses that benefit the students. </a:t>
            </a:r>
          </a:p>
          <a:p>
            <a:r>
              <a:rPr lang="en-US" sz="2800" dirty="0" smtClean="0"/>
              <a:t>The program has shown steady growth and success.</a:t>
            </a:r>
          </a:p>
          <a:p>
            <a:r>
              <a:rPr lang="en-US" sz="2800" dirty="0" smtClean="0"/>
              <a:t>We are very involved with the program and monitor student progress closely.</a:t>
            </a:r>
          </a:p>
          <a:p>
            <a:r>
              <a:rPr lang="en-US" sz="2800" dirty="0" smtClean="0"/>
              <a:t>We understand that this program is not for every student; however, we also recognize that some students are ready for the challenge college level course work.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075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3643" y="545206"/>
            <a:ext cx="10353761" cy="1326321"/>
          </a:xfrm>
        </p:spPr>
        <p:txBody>
          <a:bodyPr/>
          <a:lstStyle/>
          <a:p>
            <a:r>
              <a:rPr lang="en-US" dirty="0" smtClean="0"/>
              <a:t>Things to Consider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3643" y="1545465"/>
            <a:ext cx="10443914" cy="4245735"/>
          </a:xfrm>
        </p:spPr>
        <p:txBody>
          <a:bodyPr>
            <a:normAutofit/>
          </a:bodyPr>
          <a:lstStyle/>
          <a:p>
            <a:r>
              <a:rPr lang="en-US" dirty="0" smtClean="0"/>
              <a:t>Students earn 5 extra points </a:t>
            </a:r>
            <a:r>
              <a:rPr lang="en-US" dirty="0" smtClean="0"/>
              <a:t>added to </a:t>
            </a:r>
            <a:r>
              <a:rPr lang="en-US" dirty="0" smtClean="0"/>
              <a:t>the final grade as an incentive for enrolling in the MOWR courses, just as they do for an AP course the choose to take. </a:t>
            </a:r>
          </a:p>
          <a:p>
            <a:r>
              <a:rPr lang="en-US" dirty="0" smtClean="0"/>
              <a:t>The </a:t>
            </a:r>
            <a:r>
              <a:rPr lang="en-US" dirty="0"/>
              <a:t>professors usually provide a numeric grade. If the professor provides a letter grade, the high school will transcribe the </a:t>
            </a:r>
            <a:r>
              <a:rPr lang="en-US" dirty="0" smtClean="0"/>
              <a:t>letter grade as follows: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 plus = 98		B plus= 88	Any C = 77	Any D = 72 </a:t>
            </a:r>
          </a:p>
          <a:p>
            <a:r>
              <a:rPr lang="en-US" dirty="0" smtClean="0"/>
              <a:t>A= 95		B = 85		</a:t>
            </a:r>
          </a:p>
          <a:p>
            <a:r>
              <a:rPr lang="en-US" dirty="0" smtClean="0"/>
              <a:t>A minus =92		B minus = 82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58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Consider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670" y="1648496"/>
            <a:ext cx="11024315" cy="4610636"/>
          </a:xfrm>
        </p:spPr>
        <p:txBody>
          <a:bodyPr>
            <a:normAutofit/>
          </a:bodyPr>
          <a:lstStyle/>
          <a:p>
            <a:r>
              <a:rPr lang="en-US" sz="2200" dirty="0" smtClean="0"/>
              <a:t>Georgia </a:t>
            </a:r>
            <a:r>
              <a:rPr lang="en-US" sz="2200" dirty="0"/>
              <a:t>End of Course Test (EOC) is required for college courses if applicable (</a:t>
            </a:r>
            <a:r>
              <a:rPr lang="en-US" sz="2200" dirty="0" smtClean="0"/>
              <a:t>example: </a:t>
            </a:r>
            <a:r>
              <a:rPr lang="en-US" sz="2200" dirty="0"/>
              <a:t>U.S. History). The student must test </a:t>
            </a:r>
            <a:r>
              <a:rPr lang="en-US" sz="2200" dirty="0" smtClean="0"/>
              <a:t>at Gordon Lee High School. </a:t>
            </a:r>
            <a:r>
              <a:rPr lang="en-US" sz="2200" dirty="0"/>
              <a:t>T</a:t>
            </a:r>
            <a:r>
              <a:rPr lang="en-US" sz="2200" dirty="0" smtClean="0"/>
              <a:t>he test must occur on the date the other students in the equivalent high school course take the EOC.</a:t>
            </a:r>
          </a:p>
          <a:p>
            <a:r>
              <a:rPr lang="en-US" sz="2200" dirty="0" smtClean="0"/>
              <a:t> </a:t>
            </a:r>
            <a:r>
              <a:rPr lang="en-US" sz="2200" dirty="0"/>
              <a:t>The EOC is factored </a:t>
            </a:r>
            <a:r>
              <a:rPr lang="en-US" sz="2200" dirty="0" smtClean="0"/>
              <a:t>into </a:t>
            </a:r>
            <a:r>
              <a:rPr lang="en-US" sz="2200" dirty="0"/>
              <a:t>the grade </a:t>
            </a:r>
            <a:r>
              <a:rPr lang="en-US" sz="2200" dirty="0" smtClean="0"/>
              <a:t>awarded </a:t>
            </a:r>
            <a:r>
              <a:rPr lang="en-US" sz="2200" dirty="0"/>
              <a:t>by the college for the high school transcript</a:t>
            </a:r>
            <a:r>
              <a:rPr lang="en-US" sz="2200" dirty="0" smtClean="0"/>
              <a:t>. The EOC counts 20% as mandated by DOE.</a:t>
            </a:r>
            <a:endParaRPr lang="en-US" sz="2200" dirty="0" smtClean="0"/>
          </a:p>
          <a:p>
            <a:r>
              <a:rPr lang="en-US" sz="2200" dirty="0"/>
              <a:t>Failing a Dual Enrollment class may jeopardize graduation! </a:t>
            </a:r>
            <a:endParaRPr lang="en-US" sz="2200" dirty="0" smtClean="0"/>
          </a:p>
          <a:p>
            <a:r>
              <a:rPr lang="en-US" sz="2200" dirty="0" smtClean="0"/>
              <a:t>All </a:t>
            </a:r>
            <a:r>
              <a:rPr lang="en-US" sz="2200" dirty="0"/>
              <a:t>(passed or failed) </a:t>
            </a:r>
            <a:r>
              <a:rPr lang="en-US" sz="2200" dirty="0" smtClean="0"/>
              <a:t>MOWR/Dual </a:t>
            </a:r>
            <a:r>
              <a:rPr lang="en-US" sz="2200" dirty="0"/>
              <a:t>Enrollment classes are included on the high school transcript.</a:t>
            </a:r>
          </a:p>
        </p:txBody>
      </p:sp>
    </p:spTree>
    <p:extLst>
      <p:ext uri="{BB962C8B-B14F-4D97-AF65-F5344CB8AC3E}">
        <p14:creationId xmlns:p14="http://schemas.microsoft.com/office/powerpoint/2010/main" val="315298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responsibilities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A </a:t>
            </a:r>
            <a:r>
              <a:rPr lang="en-US" sz="2400" dirty="0"/>
              <a:t>student must meet the entrance requirements of </a:t>
            </a:r>
            <a:r>
              <a:rPr lang="en-US" sz="2400" dirty="0" smtClean="0"/>
              <a:t>the institution </a:t>
            </a:r>
            <a:r>
              <a:rPr lang="en-US" sz="2400" dirty="0"/>
              <a:t>he/she plans to </a:t>
            </a:r>
            <a:r>
              <a:rPr lang="en-US" sz="2400" dirty="0" smtClean="0"/>
              <a:t>attend.</a:t>
            </a:r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2400" dirty="0"/>
              <a:t>It is the student’s responsibility to register for the </a:t>
            </a:r>
            <a:r>
              <a:rPr lang="en-US" sz="2400" dirty="0" smtClean="0"/>
              <a:t>correct classes</a:t>
            </a:r>
            <a:r>
              <a:rPr lang="en-US" sz="2400" dirty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Students must have their schedules and any </a:t>
            </a:r>
            <a:r>
              <a:rPr lang="en-US" sz="2400" dirty="0" smtClean="0"/>
              <a:t>changes approved </a:t>
            </a:r>
            <a:r>
              <a:rPr lang="en-US" sz="2400" dirty="0"/>
              <a:t>by their High School Counselor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Holidays such as Spring Break may be different </a:t>
            </a:r>
            <a:r>
              <a:rPr lang="en-US" sz="2400" dirty="0" smtClean="0"/>
              <a:t>from Chickamauga City Schools calendar </a:t>
            </a:r>
            <a:r>
              <a:rPr lang="en-US" sz="2400" dirty="0"/>
              <a:t>if </a:t>
            </a:r>
            <a:r>
              <a:rPr lang="en-US" sz="2400" dirty="0" smtClean="0"/>
              <a:t>the course is taken off </a:t>
            </a:r>
            <a:r>
              <a:rPr lang="en-US" sz="2400" dirty="0"/>
              <a:t>campus or </a:t>
            </a:r>
            <a:r>
              <a:rPr lang="en-US" sz="2400" dirty="0" smtClean="0"/>
              <a:t>taken as a </a:t>
            </a:r>
            <a:r>
              <a:rPr lang="en-US" sz="2400" dirty="0"/>
              <a:t>online class.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58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Dropping or withdrawing from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1" cy="3880666"/>
          </a:xfrm>
        </p:spPr>
        <p:txBody>
          <a:bodyPr>
            <a:normAutofit/>
          </a:bodyPr>
          <a:lstStyle/>
          <a:p>
            <a:r>
              <a:rPr lang="en-US" sz="2800" dirty="0"/>
              <a:t>Students and parents should understand once committed to Dual </a:t>
            </a:r>
            <a:r>
              <a:rPr lang="en-US" sz="2800" dirty="0" smtClean="0"/>
              <a:t>Enrollment classes the </a:t>
            </a:r>
            <a:r>
              <a:rPr lang="en-US" sz="2800" dirty="0"/>
              <a:t>student is expected to complete the courses to the best of his or her ability. </a:t>
            </a:r>
            <a:endParaRPr lang="en-US" sz="2800" dirty="0" smtClean="0"/>
          </a:p>
          <a:p>
            <a:r>
              <a:rPr lang="en-US" sz="2800" dirty="0"/>
              <a:t>Once enrolled in </a:t>
            </a:r>
            <a:r>
              <a:rPr lang="en-US" sz="2800" dirty="0" smtClean="0"/>
              <a:t>the Dual Enrollment </a:t>
            </a:r>
            <a:r>
              <a:rPr lang="en-US" sz="2800" dirty="0"/>
              <a:t>class you may </a:t>
            </a:r>
            <a:r>
              <a:rPr lang="en-US" sz="2800" u="sng" dirty="0"/>
              <a:t>not </a:t>
            </a:r>
            <a:r>
              <a:rPr lang="en-US" sz="2800" dirty="0"/>
              <a:t>drop the course. Withdrawing or dropping </a:t>
            </a:r>
            <a:r>
              <a:rPr lang="en-US" sz="2800" dirty="0" smtClean="0"/>
              <a:t>a course  </a:t>
            </a:r>
            <a:r>
              <a:rPr lang="en-US" sz="2800" dirty="0"/>
              <a:t>will only occur if </a:t>
            </a:r>
            <a:r>
              <a:rPr lang="en-US" sz="2800" dirty="0" smtClean="0"/>
              <a:t>college and school personnel </a:t>
            </a:r>
            <a:r>
              <a:rPr lang="en-US" sz="2800" dirty="0"/>
              <a:t>deem it necessary.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10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responsibilities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1696819"/>
            <a:ext cx="10353762" cy="4200398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 smtClean="0"/>
              <a:t>Students are responsible for having access to a computer, printer, internet to enroll in the Dual Enrollment Program</a:t>
            </a:r>
          </a:p>
          <a:p>
            <a:r>
              <a:rPr lang="en-US" sz="3600" dirty="0" smtClean="0"/>
              <a:t>Students </a:t>
            </a:r>
            <a:r>
              <a:rPr lang="en-US" sz="3600" dirty="0" smtClean="0"/>
              <a:t>could be</a:t>
            </a:r>
            <a:r>
              <a:rPr lang="en-US" sz="3600" dirty="0" smtClean="0"/>
              <a:t> </a:t>
            </a:r>
            <a:r>
              <a:rPr lang="en-US" sz="3600" dirty="0" smtClean="0"/>
              <a:t>responsible to pay for supplies or materials </a:t>
            </a:r>
            <a:r>
              <a:rPr lang="en-US" sz="3600" dirty="0" smtClean="0"/>
              <a:t>that </a:t>
            </a:r>
            <a:r>
              <a:rPr lang="en-US" sz="3600" dirty="0" smtClean="0"/>
              <a:t>are not covered by the college or universities. </a:t>
            </a:r>
          </a:p>
          <a:p>
            <a:pPr lvl="1"/>
            <a:r>
              <a:rPr lang="en-US" sz="3600" dirty="0" smtClean="0"/>
              <a:t>For instance, T-I80 graphing </a:t>
            </a:r>
            <a:r>
              <a:rPr lang="en-US" sz="3600" dirty="0" smtClean="0"/>
              <a:t>calculator for math of science goggles 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45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1709698"/>
            <a:ext cx="10353762" cy="36951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effectLst/>
            </a:endParaRPr>
          </a:p>
          <a:p>
            <a:pPr lvl="0"/>
            <a:r>
              <a:rPr lang="en-US" dirty="0">
                <a:effectLst/>
              </a:rPr>
              <a:t>Early registration for GA Northwestern summer courses is </a:t>
            </a:r>
            <a:r>
              <a:rPr lang="en-US" b="1" dirty="0">
                <a:effectLst/>
              </a:rPr>
              <a:t>March 21-25, 2016.</a:t>
            </a:r>
            <a:r>
              <a:rPr lang="en-US" dirty="0">
                <a:effectLst/>
              </a:rPr>
              <a:t> If you are interested in </a:t>
            </a:r>
            <a:r>
              <a:rPr lang="en-US" dirty="0" smtClean="0">
                <a:effectLst/>
              </a:rPr>
              <a:t>taking summer </a:t>
            </a:r>
            <a:r>
              <a:rPr lang="en-US" dirty="0">
                <a:effectLst/>
              </a:rPr>
              <a:t>courses, you must turn in your Dual Enrollment Student Form to Jenny Vowell, GLHS Guidance Counselor, no later than </a:t>
            </a:r>
            <a:r>
              <a:rPr lang="en-US" b="1" dirty="0" smtClean="0">
                <a:solidFill>
                  <a:srgbClr val="FFFF00"/>
                </a:solidFill>
                <a:effectLst/>
              </a:rPr>
              <a:t>Tuesday, </a:t>
            </a:r>
            <a:r>
              <a:rPr lang="en-US" b="1" dirty="0">
                <a:solidFill>
                  <a:srgbClr val="FFFF00"/>
                </a:solidFill>
                <a:effectLst/>
              </a:rPr>
              <a:t>March 1, 2016.</a:t>
            </a:r>
          </a:p>
          <a:p>
            <a:pPr lvl="0"/>
            <a:r>
              <a:rPr lang="en-US" dirty="0">
                <a:effectLst/>
              </a:rPr>
              <a:t>If you are interested in dual enrollment courses for the Fall of 2016, you must turn in your Dual Enrollment Student Form to Jenny Vowell, GLHS Guidance Counselor, no later than </a:t>
            </a:r>
            <a:r>
              <a:rPr lang="en-US" b="1" dirty="0">
                <a:solidFill>
                  <a:srgbClr val="FFFF00"/>
                </a:solidFill>
                <a:effectLst/>
              </a:rPr>
              <a:t>Tuesday, March 1, 2016</a:t>
            </a:r>
            <a:r>
              <a:rPr lang="en-US" dirty="0">
                <a:effectLst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19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 Michael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Langston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 </a:t>
            </a:r>
            <a:r>
              <a:rPr lang="en-US" dirty="0"/>
              <a:t>Assistant Principal and </a:t>
            </a:r>
            <a:r>
              <a:rPr lang="en-US" dirty="0" smtClean="0"/>
              <a:t>Athletic Director  </a:t>
            </a:r>
            <a:endParaRPr lang="en-US" dirty="0"/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467" y="1333433"/>
            <a:ext cx="2299537" cy="266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8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71977"/>
            <a:ext cx="9001462" cy="37863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dual enrollment impact eligibility to participate in </a:t>
            </a:r>
            <a:br>
              <a:rPr lang="en-US" dirty="0" smtClean="0"/>
            </a:br>
            <a:r>
              <a:rPr lang="en-US" dirty="0" smtClean="0"/>
              <a:t>High School </a:t>
            </a:r>
            <a:br>
              <a:rPr lang="en-US" dirty="0" smtClean="0"/>
            </a:br>
            <a:r>
              <a:rPr lang="en-US" dirty="0" smtClean="0"/>
              <a:t>&amp; collegiate Athletics?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C.R. Simmons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Principal</a:t>
            </a:r>
          </a:p>
          <a:p>
            <a:pPr algn="l"/>
            <a:r>
              <a:rPr lang="en-US" dirty="0" smtClean="0"/>
              <a:t>Gordon Lee High School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890" y="1828800"/>
            <a:ext cx="2299537" cy="266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4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answer 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169" y="1781745"/>
            <a:ext cx="6877318" cy="422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239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248" y="473326"/>
            <a:ext cx="10715827" cy="5579743"/>
          </a:xfrm>
        </p:spPr>
        <p:txBody>
          <a:bodyPr>
            <a:normAutofit/>
          </a:bodyPr>
          <a:lstStyle/>
          <a:p>
            <a:r>
              <a:rPr lang="en-US" sz="2800" dirty="0"/>
              <a:t>A student must </a:t>
            </a:r>
            <a:r>
              <a:rPr lang="en-US" sz="2800" dirty="0" smtClean="0"/>
              <a:t> meet all GHSA eligibility requirements to participate in high school sports.  </a:t>
            </a:r>
          </a:p>
          <a:p>
            <a:r>
              <a:rPr lang="en-US" sz="2800" dirty="0" smtClean="0"/>
              <a:t>It is the parent and/or students responsibility to contact the coach of the college or university regarding their enrollment in the Dual Enrollment Program. </a:t>
            </a:r>
          </a:p>
          <a:p>
            <a:r>
              <a:rPr lang="en-US" sz="2800" dirty="0" smtClean="0"/>
              <a:t>All course work completed through the Dual Enrollment Program must be reported to the NCAA Clearinghouse.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678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Leigh Ann </a:t>
            </a:r>
            <a:br>
              <a:rPr lang="en-US" dirty="0" smtClean="0"/>
            </a:br>
            <a:r>
              <a:rPr lang="en-US" dirty="0" smtClean="0"/>
              <a:t>Pettigrew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Recruiter,  </a:t>
            </a:r>
          </a:p>
          <a:p>
            <a:pPr algn="l"/>
            <a:r>
              <a:rPr lang="en-US" dirty="0" smtClean="0"/>
              <a:t>Georgia Northwestern Technical College</a:t>
            </a:r>
            <a:endParaRPr lang="en-US" dirty="0"/>
          </a:p>
          <a:p>
            <a:pPr algn="l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471" y="1008063"/>
            <a:ext cx="35560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from GNTC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935921"/>
            <a:ext cx="10353762" cy="369513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Placement Test Limits </a:t>
            </a:r>
          </a:p>
          <a:p>
            <a:r>
              <a:rPr lang="en-US" sz="2800" dirty="0" smtClean="0"/>
              <a:t>Program Ready (degree or diploma level)</a:t>
            </a:r>
          </a:p>
          <a:p>
            <a:r>
              <a:rPr lang="en-US" sz="2800" dirty="0" smtClean="0"/>
              <a:t>Dual Enrollment deadlines </a:t>
            </a:r>
          </a:p>
          <a:p>
            <a:pPr lvl="1"/>
            <a:r>
              <a:rPr lang="en-US" sz="2800" dirty="0" smtClean="0"/>
              <a:t>Plan ahead at least a semester in advance</a:t>
            </a:r>
          </a:p>
          <a:p>
            <a:pPr lvl="1"/>
            <a:r>
              <a:rPr lang="en-US" sz="2800" dirty="0" smtClean="0"/>
              <a:t>Understand that classes reach the student enrollment cap quickly</a:t>
            </a:r>
          </a:p>
        </p:txBody>
      </p:sp>
    </p:spTree>
    <p:extLst>
      <p:ext uri="{BB962C8B-B14F-4D97-AF65-F5344CB8AC3E}">
        <p14:creationId xmlns:p14="http://schemas.microsoft.com/office/powerpoint/2010/main" val="369386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Katherine </a:t>
            </a:r>
            <a:br>
              <a:rPr lang="en-US" dirty="0" smtClean="0"/>
            </a:br>
            <a:r>
              <a:rPr lang="en-US" dirty="0" smtClean="0"/>
              <a:t>Logan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Director  of Admissions</a:t>
            </a:r>
          </a:p>
          <a:p>
            <a:pPr algn="l"/>
            <a:r>
              <a:rPr lang="en-US" dirty="0" smtClean="0"/>
              <a:t>Dalton State College</a:t>
            </a:r>
            <a:endParaRPr lang="en-US" dirty="0"/>
          </a:p>
          <a:p>
            <a:pPr algn="l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409" y="1339939"/>
            <a:ext cx="38100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4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from </a:t>
            </a:r>
            <a:r>
              <a:rPr lang="en-US" dirty="0" smtClean="0"/>
              <a:t>DSC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764" y="1748334"/>
            <a:ext cx="10456792" cy="4356252"/>
          </a:xfrm>
        </p:spPr>
        <p:txBody>
          <a:bodyPr/>
          <a:lstStyle/>
          <a:p>
            <a:r>
              <a:rPr lang="en-US" dirty="0" smtClean="0"/>
              <a:t>Transferability of credit earned while participating in Dual Enrollment Program</a:t>
            </a:r>
          </a:p>
          <a:p>
            <a:pPr lvl="1"/>
            <a:r>
              <a:rPr lang="en-US" dirty="0" smtClean="0"/>
              <a:t>Must check course requirements with the college the student is planning to attend.</a:t>
            </a:r>
          </a:p>
          <a:p>
            <a:pPr lvl="1"/>
            <a:r>
              <a:rPr lang="en-US" dirty="0" smtClean="0"/>
              <a:t>Must check with </a:t>
            </a:r>
            <a:r>
              <a:rPr lang="en-US" u="sng" dirty="0" smtClean="0"/>
              <a:t>out of state or private </a:t>
            </a:r>
            <a:r>
              <a:rPr lang="en-US" dirty="0" smtClean="0"/>
              <a:t>colleges and universities as some institutions may or may not accept the course work. </a:t>
            </a:r>
          </a:p>
          <a:p>
            <a:r>
              <a:rPr lang="en-US" dirty="0" smtClean="0"/>
              <a:t>Importance of transcript and the impact </a:t>
            </a:r>
            <a:r>
              <a:rPr lang="en-US" dirty="0" smtClean="0">
                <a:effectLst/>
              </a:rPr>
              <a:t>poor</a:t>
            </a:r>
            <a:r>
              <a:rPr lang="en-US" dirty="0" smtClean="0"/>
              <a:t> or failing grades have long term</a:t>
            </a:r>
          </a:p>
          <a:p>
            <a:r>
              <a:rPr lang="en-US" dirty="0"/>
              <a:t>Placement Test Limits </a:t>
            </a:r>
            <a:endParaRPr lang="en-US" dirty="0" smtClean="0"/>
          </a:p>
          <a:p>
            <a:pPr lvl="1"/>
            <a:r>
              <a:rPr lang="en-US" dirty="0" smtClean="0"/>
              <a:t>I-SAT and I-ACT are only good at DSC</a:t>
            </a:r>
          </a:p>
          <a:p>
            <a:pPr lvl="1"/>
            <a:r>
              <a:rPr lang="en-US" dirty="0" smtClean="0"/>
              <a:t>Student cannot enroll in Learning Support Classes</a:t>
            </a:r>
          </a:p>
          <a:p>
            <a:pPr lvl="2"/>
            <a:r>
              <a:rPr lang="en-US" dirty="0" smtClean="0"/>
              <a:t>These classes are not on the MOWR/Dual Enrollment approved course list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66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from </a:t>
            </a:r>
            <a:r>
              <a:rPr lang="en-US" dirty="0" smtClean="0"/>
              <a:t>DSC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764" y="1748334"/>
            <a:ext cx="10456792" cy="4356252"/>
          </a:xfrm>
        </p:spPr>
        <p:txBody>
          <a:bodyPr/>
          <a:lstStyle/>
          <a:p>
            <a:r>
              <a:rPr lang="en-US" dirty="0" smtClean="0"/>
              <a:t>FERPA</a:t>
            </a:r>
          </a:p>
          <a:p>
            <a:pPr lvl="1"/>
            <a:r>
              <a:rPr lang="en-US" sz="2000" dirty="0" smtClean="0"/>
              <a:t>School Counselor will always be named on the form</a:t>
            </a:r>
          </a:p>
          <a:p>
            <a:pPr lvl="1"/>
            <a:r>
              <a:rPr lang="en-US" sz="2000" dirty="0" smtClean="0"/>
              <a:t>Student makes the choice to add parent(s) name(s); the names are not automatically added </a:t>
            </a:r>
          </a:p>
          <a:p>
            <a:r>
              <a:rPr lang="en-US" dirty="0" smtClean="0"/>
              <a:t>HOPE Scholarship Eligibility (1605.3)</a:t>
            </a:r>
          </a:p>
          <a:p>
            <a:pPr marL="457200" lvl="1" indent="0">
              <a:buNone/>
            </a:pPr>
            <a:r>
              <a:rPr lang="en-US" sz="2000" dirty="0" smtClean="0"/>
              <a:t>The postsecondary credit hours taken as a Dual Credit Enrollment student, for which MOWR payment was made, are not counted as Attempted-Hours nor are they included in the Combined Paid-Hours limit for purposes of HOPE Scholarship or Zell Miller Scholarship eligibility. (Georgia Student Finance Commission, Move on When Ready Program, Regulations – 1600, August 7, 2015).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93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Melody DAY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Superintendent</a:t>
            </a:r>
            <a:endParaRPr lang="en-US" dirty="0"/>
          </a:p>
          <a:p>
            <a:pPr algn="l"/>
            <a:r>
              <a:rPr lang="en-US" dirty="0" smtClean="0"/>
              <a:t>Chickamauga City Schools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495" y="1874345"/>
            <a:ext cx="2299537" cy="266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7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45" y="877037"/>
            <a:ext cx="7688687" cy="472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8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092" y="1349431"/>
            <a:ext cx="5615189" cy="36894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9310" y="2010613"/>
            <a:ext cx="3123028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smtClean="0">
                <a:ln/>
                <a:solidFill>
                  <a:schemeClr val="accent3"/>
                </a:solidFill>
              </a:rPr>
              <a:t>Are you sure? </a:t>
            </a:r>
            <a:endParaRPr lang="en-US" sz="60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344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8002" y="1214438"/>
            <a:ext cx="9001462" cy="2387600"/>
          </a:xfrm>
        </p:spPr>
        <p:txBody>
          <a:bodyPr/>
          <a:lstStyle/>
          <a:p>
            <a:pPr algn="l"/>
            <a:r>
              <a:rPr lang="en-US" dirty="0" smtClean="0"/>
              <a:t>Jenny </a:t>
            </a:r>
            <a:br>
              <a:rPr lang="en-US" dirty="0" smtClean="0"/>
            </a:br>
            <a:r>
              <a:rPr lang="en-US" dirty="0" smtClean="0"/>
              <a:t>Vowell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8002" y="3623749"/>
            <a:ext cx="9001462" cy="1655762"/>
          </a:xfrm>
        </p:spPr>
        <p:txBody>
          <a:bodyPr/>
          <a:lstStyle/>
          <a:p>
            <a:pPr algn="l"/>
            <a:r>
              <a:rPr lang="en-US" dirty="0" smtClean="0"/>
              <a:t>High School Counselor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157" y="1317469"/>
            <a:ext cx="2299537" cy="266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3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185" y="656823"/>
            <a:ext cx="10818253" cy="54735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Work ethic </a:t>
            </a:r>
            <a:r>
              <a:rPr lang="en-US" sz="2800" dirty="0" smtClean="0"/>
              <a:t>- Student </a:t>
            </a:r>
            <a:r>
              <a:rPr lang="en-US" sz="2800" dirty="0"/>
              <a:t>has to be </a:t>
            </a:r>
            <a:r>
              <a:rPr lang="en-US" sz="2800" dirty="0" smtClean="0"/>
              <a:t>motivated</a:t>
            </a:r>
          </a:p>
          <a:p>
            <a:pPr marL="0" indent="0">
              <a:buNone/>
            </a:pPr>
            <a:r>
              <a:rPr lang="en-US" sz="2800" dirty="0" smtClean="0"/>
              <a:t>Graduation - failing grades can put graduating from high school in </a:t>
            </a:r>
            <a:r>
              <a:rPr lang="en-US" sz="2800" dirty="0" smtClean="0"/>
              <a:t>jeopardy.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Academic Integrity – work submitted must be student’s own work and absolutely NO plagiarism or </a:t>
            </a:r>
            <a:r>
              <a:rPr lang="en-US" sz="2800" dirty="0" smtClean="0"/>
              <a:t>cheating.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Classes are at taught at collegiate level - students are responsible for managing the course work, meeting deadlines and communicating with </a:t>
            </a:r>
            <a:r>
              <a:rPr lang="en-US" sz="2800" dirty="0" smtClean="0"/>
              <a:t>professors.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15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2919" y="622478"/>
            <a:ext cx="5253122" cy="5391955"/>
          </a:xfrm>
        </p:spPr>
        <p:txBody>
          <a:bodyPr/>
          <a:lstStyle/>
          <a:p>
            <a:r>
              <a:rPr lang="en-US" dirty="0" smtClean="0"/>
              <a:t>Complete the Dual Enrollment Student Form and return to Jenny Vowell, High School Counselor by Tuesday, March 1, 2016.</a:t>
            </a:r>
          </a:p>
          <a:p>
            <a:r>
              <a:rPr lang="en-US" dirty="0" smtClean="0"/>
              <a:t>If you have not already taken the entrance exam, then register for the entrance exam ASAP.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05" y="1648495"/>
            <a:ext cx="4642916" cy="283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1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for Entrance Exams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hlinkClick r:id="rId2"/>
              </a:rPr>
              <a:t>http://gordonleescholarshiplist.weebly.com</a:t>
            </a:r>
            <a:r>
              <a:rPr lang="en-US" sz="3600" dirty="0" smtClean="0">
                <a:hlinkClick r:id="rId2"/>
              </a:rPr>
              <a:t>/</a:t>
            </a:r>
            <a:endParaRPr lang="en-US" sz="3600" dirty="0" smtClean="0"/>
          </a:p>
          <a:p>
            <a:pPr marL="0" indent="0" algn="ctr">
              <a:buNone/>
            </a:pPr>
            <a:endParaRPr lang="en-US" sz="3600" dirty="0" smtClean="0"/>
          </a:p>
          <a:p>
            <a:pPr algn="ctr"/>
            <a:r>
              <a:rPr lang="en-US" sz="3600" dirty="0" smtClean="0"/>
              <a:t>Click on the on the Dual Enrollment/MOWR tab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4404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Dual Enrollment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935921"/>
            <a:ext cx="10353762" cy="36951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dirty="0" smtClean="0"/>
              <a:t>Dual </a:t>
            </a:r>
            <a:r>
              <a:rPr lang="en-US" sz="2400" dirty="0"/>
              <a:t>enrollment programs provide opportunities </a:t>
            </a:r>
            <a:r>
              <a:rPr lang="en-US" sz="2400" dirty="0" smtClean="0"/>
              <a:t>for high </a:t>
            </a:r>
            <a:r>
              <a:rPr lang="en-US" sz="2400" dirty="0"/>
              <a:t>school students to take college-level courses </a:t>
            </a:r>
            <a:r>
              <a:rPr lang="en-US" sz="2400" dirty="0" smtClean="0"/>
              <a:t>and earn </a:t>
            </a:r>
            <a:r>
              <a:rPr lang="en-US" sz="2400" u="sng" dirty="0"/>
              <a:t>concurrent</a:t>
            </a:r>
            <a:r>
              <a:rPr lang="en-US" sz="2400" dirty="0"/>
              <a:t> credit toward a high school </a:t>
            </a:r>
            <a:r>
              <a:rPr lang="en-US" sz="2400" dirty="0" smtClean="0"/>
              <a:t>diploma and </a:t>
            </a:r>
            <a:r>
              <a:rPr lang="en-US" sz="2400" dirty="0"/>
              <a:t>a college </a:t>
            </a:r>
            <a:r>
              <a:rPr lang="en-US" sz="2400" dirty="0" smtClean="0"/>
              <a:t>degree </a:t>
            </a:r>
            <a:r>
              <a:rPr lang="en-US" sz="2400" dirty="0"/>
              <a:t>while still in high school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It is also referred to as </a:t>
            </a:r>
          </a:p>
          <a:p>
            <a:pPr marL="0" indent="0" algn="ctr">
              <a:buNone/>
            </a:pPr>
            <a:r>
              <a:rPr lang="en-US" sz="4000" dirty="0" smtClean="0"/>
              <a:t>Move On When Ready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1739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can participate?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Any student who is enrolled in high school who is accepted by </a:t>
            </a:r>
            <a:r>
              <a:rPr lang="en-US" dirty="0" smtClean="0"/>
              <a:t>a state </a:t>
            </a:r>
            <a:r>
              <a:rPr lang="en-US" dirty="0"/>
              <a:t>public or private postsecondary institution</a:t>
            </a:r>
          </a:p>
          <a:p>
            <a:r>
              <a:rPr lang="en-US" dirty="0" smtClean="0"/>
              <a:t>Typically </a:t>
            </a:r>
            <a:r>
              <a:rPr lang="en-US" dirty="0"/>
              <a:t>begin dual enrollment coursework in junior or </a:t>
            </a:r>
            <a:r>
              <a:rPr lang="en-US" dirty="0" smtClean="0"/>
              <a:t>senior year </a:t>
            </a:r>
            <a:r>
              <a:rPr lang="en-US" dirty="0"/>
              <a:t>of high school</a:t>
            </a:r>
          </a:p>
          <a:p>
            <a:r>
              <a:rPr lang="en-US" dirty="0" smtClean="0"/>
              <a:t>Students </a:t>
            </a:r>
            <a:r>
              <a:rPr lang="en-US" dirty="0"/>
              <a:t>in grades 9 and 10 may participate if they </a:t>
            </a:r>
            <a:r>
              <a:rPr lang="en-US" dirty="0" smtClean="0"/>
              <a:t>meet specific </a:t>
            </a:r>
            <a:r>
              <a:rPr lang="en-US" dirty="0"/>
              <a:t>eligibility requirements established by the </a:t>
            </a:r>
            <a:r>
              <a:rPr lang="en-US" dirty="0" smtClean="0"/>
              <a:t>funding source and the college.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Courses taken must be from approved DOE list</a:t>
            </a:r>
          </a:p>
        </p:txBody>
      </p:sp>
    </p:spTree>
    <p:extLst>
      <p:ext uri="{BB962C8B-B14F-4D97-AF65-F5344CB8AC3E}">
        <p14:creationId xmlns:p14="http://schemas.microsoft.com/office/powerpoint/2010/main" val="177366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the classes offered?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sz="3200" dirty="0"/>
              <a:t>Can be taken on college campus, online, or at high </a:t>
            </a:r>
            <a:r>
              <a:rPr lang="en-US" sz="3200" dirty="0" smtClean="0"/>
              <a:t>school depending </a:t>
            </a:r>
            <a:r>
              <a:rPr lang="en-US" sz="3200" dirty="0"/>
              <a:t>on the type of dual enrollment</a:t>
            </a:r>
          </a:p>
          <a:p>
            <a:r>
              <a:rPr lang="en-US" sz="3200" dirty="0" smtClean="0"/>
              <a:t>Can </a:t>
            </a:r>
            <a:r>
              <a:rPr lang="en-US" sz="3200" dirty="0"/>
              <a:t>be taken before, during, or after regular school hours</a:t>
            </a:r>
          </a:p>
          <a:p>
            <a:r>
              <a:rPr lang="en-US" sz="3200" dirty="0" smtClean="0"/>
              <a:t>Can </a:t>
            </a:r>
            <a:r>
              <a:rPr lang="en-US" sz="3200" dirty="0"/>
              <a:t>be enrolled full-time or part-time</a:t>
            </a:r>
          </a:p>
        </p:txBody>
      </p:sp>
    </p:spTree>
    <p:extLst>
      <p:ext uri="{BB962C8B-B14F-4D97-AF65-F5344CB8AC3E}">
        <p14:creationId xmlns:p14="http://schemas.microsoft.com/office/powerpoint/2010/main" val="355568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benefits?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792" y="1658181"/>
            <a:ext cx="11062951" cy="427897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</a:t>
            </a:r>
            <a:r>
              <a:rPr lang="en-US" sz="2400" dirty="0"/>
              <a:t>Provides opportunity for qualified high school students to </a:t>
            </a:r>
            <a:r>
              <a:rPr lang="en-US" sz="2400" dirty="0" smtClean="0"/>
              <a:t>take college-level </a:t>
            </a:r>
            <a:r>
              <a:rPr lang="en-US" sz="2400" dirty="0"/>
              <a:t>courses</a:t>
            </a:r>
          </a:p>
          <a:p>
            <a:r>
              <a:rPr lang="en-US" sz="2400" dirty="0" smtClean="0"/>
              <a:t>Awards </a:t>
            </a:r>
            <a:r>
              <a:rPr lang="en-US" sz="2400" dirty="0"/>
              <a:t>both high school and college credit</a:t>
            </a:r>
          </a:p>
          <a:p>
            <a:r>
              <a:rPr lang="en-US" sz="2400" dirty="0" smtClean="0"/>
              <a:t>Enriches </a:t>
            </a:r>
            <a:r>
              <a:rPr lang="en-US" sz="2400" dirty="0"/>
              <a:t>the course opportunities for outstanding high </a:t>
            </a:r>
            <a:r>
              <a:rPr lang="en-US" sz="2400" dirty="0" smtClean="0"/>
              <a:t>school students</a:t>
            </a:r>
            <a:endParaRPr lang="en-US" sz="2400" dirty="0"/>
          </a:p>
          <a:p>
            <a:r>
              <a:rPr lang="en-US" sz="2400" dirty="0" smtClean="0"/>
              <a:t>Eases </a:t>
            </a:r>
            <a:r>
              <a:rPr lang="en-US" sz="2400" dirty="0"/>
              <a:t>the transition from high school to college </a:t>
            </a:r>
            <a:r>
              <a:rPr lang="en-US" sz="2400" dirty="0" smtClean="0"/>
              <a:t>exposing students </a:t>
            </a:r>
            <a:r>
              <a:rPr lang="en-US" sz="2400" dirty="0"/>
              <a:t>to the expectation and rigor of postsecondary </a:t>
            </a:r>
            <a:r>
              <a:rPr lang="en-US" sz="2400" dirty="0" smtClean="0"/>
              <a:t>education</a:t>
            </a:r>
          </a:p>
          <a:p>
            <a:r>
              <a:rPr lang="en-US" sz="2400" dirty="0"/>
              <a:t>Motivates students to follow through to a </a:t>
            </a:r>
            <a:r>
              <a:rPr lang="en-US" sz="2400" dirty="0" smtClean="0"/>
              <a:t>postsecondary education </a:t>
            </a:r>
            <a:r>
              <a:rPr lang="en-US" sz="2400" dirty="0"/>
              <a:t>as they become familiar to campus life and </a:t>
            </a:r>
            <a:r>
              <a:rPr lang="en-US" sz="2400" dirty="0" smtClean="0"/>
              <a:t>college responsibilities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045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89141"/>
            <a:ext cx="10353761" cy="1326321"/>
          </a:xfrm>
        </p:spPr>
        <p:txBody>
          <a:bodyPr/>
          <a:lstStyle/>
          <a:p>
            <a:r>
              <a:rPr lang="en-US" dirty="0" smtClean="0"/>
              <a:t>How do I get started?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815462"/>
            <a:ext cx="10353762" cy="3695136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dirty="0">
                <a:effectLst/>
              </a:rPr>
              <a:t>In order to enter Dual Enrollment courses from either Dalton State College or Northwestern Technical College, a student must have a </a:t>
            </a:r>
            <a:r>
              <a:rPr lang="en-US" sz="2800" u="sng" dirty="0">
                <a:effectLst/>
              </a:rPr>
              <a:t>3.0 Academic GPA </a:t>
            </a:r>
            <a:r>
              <a:rPr lang="en-US" sz="2800" dirty="0">
                <a:effectLst/>
              </a:rPr>
              <a:t>and </a:t>
            </a:r>
            <a:r>
              <a:rPr lang="en-US" sz="2800" u="sng" dirty="0">
                <a:effectLst/>
              </a:rPr>
              <a:t>satisfy the score requirements </a:t>
            </a:r>
            <a:r>
              <a:rPr lang="en-US" sz="2800" dirty="0">
                <a:effectLst/>
              </a:rPr>
              <a:t> for at least one of these test options </a:t>
            </a:r>
            <a:r>
              <a:rPr lang="en-US" sz="2800" dirty="0" smtClean="0">
                <a:effectLst/>
              </a:rPr>
              <a:t>(</a:t>
            </a:r>
            <a:r>
              <a:rPr lang="en-US" sz="2800" dirty="0">
                <a:effectLst/>
              </a:rPr>
              <a:t>SAT, ACT, or the college’s alternative test</a:t>
            </a:r>
            <a:r>
              <a:rPr lang="en-US" sz="2800" dirty="0" smtClean="0">
                <a:effectLst/>
              </a:rPr>
              <a:t>). Student must also meet any other requirements of the college. </a:t>
            </a:r>
            <a:endParaRPr lang="en-US" sz="2800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475" y="4636394"/>
            <a:ext cx="2472365" cy="15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5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and Forecast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GLHS began the Dual Enrollment  Program by offering English 1102 and English 1101 </a:t>
            </a:r>
            <a:r>
              <a:rPr lang="en-US" sz="2400" dirty="0" smtClean="0">
                <a:solidFill>
                  <a:srgbClr val="FFFF00"/>
                </a:solidFill>
              </a:rPr>
              <a:t>in the Fall of 2012</a:t>
            </a:r>
            <a:r>
              <a:rPr lang="en-US" sz="2400" dirty="0" smtClean="0"/>
              <a:t>.  At that time we had approximately 25 seniors participating. </a:t>
            </a:r>
          </a:p>
          <a:p>
            <a:pPr marL="0" indent="0">
              <a:buNone/>
            </a:pPr>
            <a:r>
              <a:rPr lang="en-US" sz="2400" dirty="0" smtClean="0"/>
              <a:t>We continued to grow the program by adding Psychology and Sociology for the next school year in the Spring of 2014. At that time approximately</a:t>
            </a:r>
            <a:r>
              <a:rPr lang="en-US" sz="2400" dirty="0" smtClean="0">
                <a:solidFill>
                  <a:srgbClr val="FFFF00"/>
                </a:solidFill>
              </a:rPr>
              <a:t> 40 seniors </a:t>
            </a:r>
            <a:r>
              <a:rPr lang="en-US" sz="2400" dirty="0" smtClean="0"/>
              <a:t>participating. </a:t>
            </a:r>
          </a:p>
          <a:p>
            <a:pPr marL="0" indent="0">
              <a:buNone/>
            </a:pPr>
            <a:r>
              <a:rPr lang="en-US" sz="2400" dirty="0" smtClean="0"/>
              <a:t>In the 2014-15 the program grew to about 47 seniors taking English 1101, English 1102. We had 35 taking Psychology and Sociology.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58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543</TotalTime>
  <Words>1466</Words>
  <Application>Microsoft Office PowerPoint</Application>
  <PresentationFormat>Widescreen</PresentationFormat>
  <Paragraphs>125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Bookman Old Style</vt:lpstr>
      <vt:lpstr>Rockwell</vt:lpstr>
      <vt:lpstr>Damask</vt:lpstr>
      <vt:lpstr>Gordon Lee  high School </vt:lpstr>
      <vt:lpstr>C.R. Simmons</vt:lpstr>
      <vt:lpstr>Jenny  Vowell </vt:lpstr>
      <vt:lpstr>What is Dual Enrollment </vt:lpstr>
      <vt:lpstr>Who can participate?</vt:lpstr>
      <vt:lpstr>Where are the classes offered?</vt:lpstr>
      <vt:lpstr>What are the benefits?</vt:lpstr>
      <vt:lpstr>How do I get started?</vt:lpstr>
      <vt:lpstr>Review and Forecast </vt:lpstr>
      <vt:lpstr>Review and Forecast </vt:lpstr>
      <vt:lpstr>The Future looks Bright </vt:lpstr>
      <vt:lpstr>Things to Consider </vt:lpstr>
      <vt:lpstr>Things to Consider </vt:lpstr>
      <vt:lpstr>Student responsibilities </vt:lpstr>
      <vt:lpstr> Dropping or withdrawing from class</vt:lpstr>
      <vt:lpstr>Student responsibilities </vt:lpstr>
      <vt:lpstr>Important dates</vt:lpstr>
      <vt:lpstr> Michael  Langston</vt:lpstr>
      <vt:lpstr>Can dual enrollment impact eligibility to participate in  High School  &amp; collegiate Athletics?</vt:lpstr>
      <vt:lpstr>The answer is</vt:lpstr>
      <vt:lpstr>PowerPoint Presentation</vt:lpstr>
      <vt:lpstr>Leigh Ann  Pettigrew</vt:lpstr>
      <vt:lpstr>Information from GNTC</vt:lpstr>
      <vt:lpstr>Katherine  Logan</vt:lpstr>
      <vt:lpstr>Information from DSC</vt:lpstr>
      <vt:lpstr>Information from DSC</vt:lpstr>
      <vt:lpstr>Melody DAY</vt:lpstr>
      <vt:lpstr>PowerPoint Presentation</vt:lpstr>
      <vt:lpstr>PowerPoint Presentation</vt:lpstr>
      <vt:lpstr>PowerPoint Presentation</vt:lpstr>
      <vt:lpstr>PowerPoint Presentation</vt:lpstr>
      <vt:lpstr>Register for Entrance Exams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Gordon Lee  high School</dc:title>
  <dc:creator>Jenny Vowell</dc:creator>
  <cp:lastModifiedBy>Jenny Vowell</cp:lastModifiedBy>
  <cp:revision>41</cp:revision>
  <dcterms:created xsi:type="dcterms:W3CDTF">2016-01-28T13:40:15Z</dcterms:created>
  <dcterms:modified xsi:type="dcterms:W3CDTF">2016-01-28T22:53:20Z</dcterms:modified>
</cp:coreProperties>
</file>